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341" r:id="rId4"/>
  </p:sldMasterIdLst>
  <p:notesMasterIdLst>
    <p:notesMasterId r:id="rId18"/>
  </p:notesMasterIdLst>
  <p:sldIdLst>
    <p:sldId id="393" r:id="rId5"/>
    <p:sldId id="273" r:id="rId6"/>
    <p:sldId id="395" r:id="rId7"/>
    <p:sldId id="396" r:id="rId8"/>
    <p:sldId id="397" r:id="rId9"/>
    <p:sldId id="398" r:id="rId10"/>
    <p:sldId id="403" r:id="rId11"/>
    <p:sldId id="399" r:id="rId12"/>
    <p:sldId id="400" r:id="rId13"/>
    <p:sldId id="404" r:id="rId14"/>
    <p:sldId id="405" r:id="rId15"/>
    <p:sldId id="401" r:id="rId16"/>
    <p:sldId id="402" r:id="rId17"/>
  </p:sldIdLst>
  <p:sldSz cx="12192000" cy="6858000"/>
  <p:notesSz cx="12192000" cy="6858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0"/>
    <p:restoredTop sz="94694"/>
  </p:normalViewPr>
  <p:slideViewPr>
    <p:cSldViewPr>
      <p:cViewPr varScale="1">
        <p:scale>
          <a:sx n="121" d="100"/>
          <a:sy n="121" d="100"/>
        </p:scale>
        <p:origin x="46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15F8F8-1656-462C-ABE4-CEC7A82D60B2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7A50A-A4B8-4834-94B3-F4027F8A1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36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c6c3333bb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c6c3333bb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4AE46-0C26-5F2F-72A0-882BD9AFD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E28760-32B7-8085-8C73-32B58A548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45C21-BD85-CB74-58C4-EFB379BF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E772-A5E8-E664-A697-D4F2EF29E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5C4E2-8D32-6E23-ACF4-30C445A58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203919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E9B3-81BB-825C-EC48-B95CCE60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B5B3C7-DEF9-AC20-CCC1-229A18F58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EDEF4-0EFC-1F50-4E23-4BB0D935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B6118-B406-D045-6EA5-255D599A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0486C-E96A-4C26-3D17-931C1AA8E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3015375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AAE4E5-9D46-1AB2-E1D9-D8D3D5FF5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CBF43-3AA8-154B-DA83-9EA90F272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F428-6E8E-0653-697D-97CFC628C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7CB25-7923-8F0B-14B6-D2EEE22BA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5ECE5-7387-4E66-1099-D98B97D6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3175676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4C5B-B49F-E5B3-3878-F2E8C1FE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1D0CC-F7E8-5096-9134-849458555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56D99-E73D-B3BB-752A-2F9D07442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DE57B-7453-5C33-576D-AEE29B4E0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315CB-4705-D003-5C06-D00426E1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3792176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3DF0-A066-7BD4-0CF5-B2B785CBB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31014-0D77-D386-4ADE-771D387E2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AF89F-9BA9-7742-ECB2-77AA19F8C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A416E-3B7D-0AC4-B7D7-5533D0D65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3E989-8211-7878-E87D-9B778574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1840099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A2D2-CF0B-FB7F-DE84-67C32AED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93E5A-0607-FDF6-5FA3-8BF5D6E5D9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5F3FD8-BF99-6092-9E82-FFA19E064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D17475-C427-BFA0-A8B1-AE8D21ADB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45EA9-C077-C373-8D24-A8A9F83C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9F3E61-2AD1-78CA-7C29-989B7B3ED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999404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822B-37B1-F46C-9391-E060D6F99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DA61B-2619-F49C-EA35-309EC8A8E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6BB08-DE33-14F6-7415-2083F49A4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27A8A3-E881-A8DA-803B-E2B7CC3FD1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F5F9E5-D5CF-3C7E-2952-FBEF667A8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AE53D-470D-093C-0671-DA3085417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7F9A83-51C1-2231-9554-3CDE938D5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F08EA6-F259-BB24-007A-261B86401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173674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C252-2474-B3E5-4FE4-111C4EB0A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6F43B4-F98E-46A6-48F2-3F3080341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6E63E-9725-24B2-39A3-5C7100EA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9F4F7-8FB9-1FDB-D551-27EC12A3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1991209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CF30A6-DF27-841A-7946-1EAB31DE3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4419A0-14B0-94AE-210E-321566953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1E49F3-1AD3-B6C5-D57B-8E41C484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221059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C1A1-8EB7-7F29-5CDB-A0DB1A575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C7A88-E1FC-C563-E806-5AA00C04C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126FD-5ACC-6175-4998-3A7784FB3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1D29D-DA03-1C50-9FA2-653177285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24D74E-1290-1CF8-2B14-BE9D895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684E6-FFB5-33DC-86D4-64D4DBE09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998995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68034-202B-8699-160D-0C60B1A5C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DC659-AC20-8521-7C21-FB501F7653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F73E4A-E09D-D3CF-4D38-342BF2BB2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287AE-056D-16A1-277C-65228140C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57514-FD16-8225-9A1F-62A940EF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D7189-3F1F-DF77-3A43-1EF718560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178119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6A498B-F11E-093B-E554-DD0A74908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E4719-F06F-CF8D-1714-4B1962C4F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B472F-1980-6C25-1E55-A06C70DA2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A3528-09EB-F341-9FB9-55E8AB43C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D77B5-6DFA-75E4-9267-FE49EDDC55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lang="en-US" spc="-25" smtClean="0"/>
              <a:t>‹#›</a:t>
            </a:fld>
            <a:endParaRPr lang="en-US" spc="-25" dirty="0"/>
          </a:p>
        </p:txBody>
      </p:sp>
    </p:spTree>
    <p:extLst>
      <p:ext uri="{BB962C8B-B14F-4D97-AF65-F5344CB8AC3E}">
        <p14:creationId xmlns:p14="http://schemas.microsoft.com/office/powerpoint/2010/main" val="292476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2" r:id="rId1"/>
    <p:sldLayoutId id="2147484343" r:id="rId2"/>
    <p:sldLayoutId id="2147484344" r:id="rId3"/>
    <p:sldLayoutId id="2147484345" r:id="rId4"/>
    <p:sldLayoutId id="2147484346" r:id="rId5"/>
    <p:sldLayoutId id="2147484347" r:id="rId6"/>
    <p:sldLayoutId id="2147484348" r:id="rId7"/>
    <p:sldLayoutId id="2147484349" r:id="rId8"/>
    <p:sldLayoutId id="2147484350" r:id="rId9"/>
    <p:sldLayoutId id="2147484351" r:id="rId10"/>
    <p:sldLayoutId id="21474843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nature.com/articles/s41598-022-14218-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5C464-13F5-C399-B50B-751BAB0DD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220980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Un-supervised Deep Learning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Data4ML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3BBCE0-67EF-2A1A-3794-B46942E2C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22000"/>
          </a:blip>
          <a:srcRect l="14155" r="4583" b="14912"/>
          <a:stretch/>
        </p:blipFill>
        <p:spPr>
          <a:xfrm>
            <a:off x="3276600" y="-93261"/>
            <a:ext cx="5105400" cy="660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1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680363-9F33-3107-47F4-AFC7C70EF9A5}"/>
              </a:ext>
            </a:extLst>
          </p:cNvPr>
          <p:cNvSpPr txBox="1"/>
          <p:nvPr/>
        </p:nvSpPr>
        <p:spPr>
          <a:xfrm>
            <a:off x="6477000" y="56925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thispersondoesnotexist.com</a:t>
            </a:r>
            <a:r>
              <a:rPr lang="en-US" dirty="0"/>
              <a:t>/</a:t>
            </a:r>
          </a:p>
        </p:txBody>
      </p:sp>
      <p:pic>
        <p:nvPicPr>
          <p:cNvPr id="9" name="Content Placeholder 8" descr="A person wearing glasses&#10;&#10;Description automatically generated">
            <a:extLst>
              <a:ext uri="{FF2B5EF4-FFF2-40B4-BE49-F238E27FC236}">
                <a16:creationId xmlns:a16="http://schemas.microsoft.com/office/drawing/2014/main" id="{AEBD0EB4-0906-A114-A3CB-BF0D122C9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037845"/>
            <a:ext cx="4351338" cy="435133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6E6F601-E99C-D326-48FE-279BBA34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6" y="635828"/>
            <a:ext cx="5105401" cy="5426075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These Networks have produced incredible results for images</a:t>
            </a:r>
          </a:p>
        </p:txBody>
      </p:sp>
    </p:spTree>
    <p:extLst>
      <p:ext uri="{BB962C8B-B14F-4D97-AF65-F5344CB8AC3E}">
        <p14:creationId xmlns:p14="http://schemas.microsoft.com/office/powerpoint/2010/main" val="1131121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D846A58-FD67-BC9F-5C2D-C8867426E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184" y="914400"/>
            <a:ext cx="9949124" cy="48847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D062F8-D312-E99D-916D-B11625D84755}"/>
              </a:ext>
            </a:extLst>
          </p:cNvPr>
          <p:cNvSpPr txBox="1"/>
          <p:nvPr/>
        </p:nvSpPr>
        <p:spPr>
          <a:xfrm>
            <a:off x="838200" y="6308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www.craiyon.com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64591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04790-5711-BDD4-FDAD-A9D85D2A3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05672"/>
            <a:ext cx="10515600" cy="1325563"/>
          </a:xfrm>
        </p:spPr>
        <p:txBody>
          <a:bodyPr/>
          <a:lstStyle/>
          <a:p>
            <a:r>
              <a:rPr lang="en-US" dirty="0"/>
              <a:t>Other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AE676-F76A-3A5F-900E-85B724964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6218928"/>
            <a:ext cx="10515600" cy="533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lilianweng.github.io</a:t>
            </a:r>
            <a:r>
              <a:rPr lang="en-US" dirty="0"/>
              <a:t>/posts/2021-07-11-diffusion-models/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EF0848-51F1-D928-F98B-48467147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219200"/>
            <a:ext cx="6934906" cy="4794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994F09-E654-28B6-CDD2-9EDA1019FA10}"/>
              </a:ext>
            </a:extLst>
          </p:cNvPr>
          <p:cNvSpPr txBox="1"/>
          <p:nvPr/>
        </p:nvSpPr>
        <p:spPr>
          <a:xfrm>
            <a:off x="381000" y="1427611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61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D69F83-2081-7CA9-9ADE-9E078AB82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D23FB-9DDB-8410-3CE1-62B62A3A6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1" y="649480"/>
            <a:ext cx="7230796" cy="5546047"/>
          </a:xfrm>
        </p:spPr>
        <p:txBody>
          <a:bodyPr anchor="ctr">
            <a:normAutofit/>
          </a:bodyPr>
          <a:lstStyle/>
          <a:p>
            <a:r>
              <a:rPr lang="en-US" sz="3200" dirty="0"/>
              <a:t>Lots of interesting capabilities coming out of deep learning</a:t>
            </a:r>
          </a:p>
          <a:p>
            <a:r>
              <a:rPr lang="en-US" sz="3200" dirty="0"/>
              <a:t>Exactly how this will impact genomics is being figured out as we speak</a:t>
            </a:r>
          </a:p>
          <a:p>
            <a:r>
              <a:rPr lang="en-US" sz="3200" dirty="0"/>
              <a:t>Keep an eye out and try new methods as they come out </a:t>
            </a:r>
          </a:p>
        </p:txBody>
      </p:sp>
    </p:spTree>
    <p:extLst>
      <p:ext uri="{BB962C8B-B14F-4D97-AF65-F5344CB8AC3E}">
        <p14:creationId xmlns:p14="http://schemas.microsoft.com/office/powerpoint/2010/main" val="23622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2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Reminder Dimensionality Reduction</a:t>
            </a:r>
            <a:endParaRPr dirty="0"/>
          </a:p>
        </p:txBody>
      </p:sp>
      <p:sp>
        <p:nvSpPr>
          <p:cNvPr id="201" name="Google Shape;201;p35"/>
          <p:cNvSpPr txBox="1">
            <a:spLocks noGrp="1"/>
          </p:cNvSpPr>
          <p:nvPr>
            <p:ph type="body" idx="1"/>
          </p:nvPr>
        </p:nvSpPr>
        <p:spPr>
          <a:xfrm>
            <a:off x="152400" y="1417837"/>
            <a:ext cx="7404800" cy="7688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609585" indent="0">
              <a:spcBef>
                <a:spcPts val="853"/>
              </a:spcBef>
              <a:buNone/>
            </a:pPr>
            <a:r>
              <a:rPr lang="en" sz="2933" dirty="0"/>
              <a:t>Picture of a Line</a:t>
            </a:r>
            <a:br>
              <a:rPr lang="en" sz="2933" dirty="0"/>
            </a:br>
            <a:r>
              <a:rPr lang="en" sz="2933" dirty="0"/>
              <a:t> (500x500 pixels=250,000 Numbers)</a:t>
            </a:r>
            <a:endParaRPr sz="2933" dirty="0"/>
          </a:p>
        </p:txBody>
      </p:sp>
      <p:sp>
        <p:nvSpPr>
          <p:cNvPr id="202" name="Google Shape;202;p35"/>
          <p:cNvSpPr/>
          <p:nvPr/>
        </p:nvSpPr>
        <p:spPr>
          <a:xfrm>
            <a:off x="1346500" y="2537600"/>
            <a:ext cx="3494400" cy="339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solidFill>
                <a:schemeClr val="lt1"/>
              </a:solidFill>
            </a:endParaRPr>
          </a:p>
        </p:txBody>
      </p:sp>
      <p:cxnSp>
        <p:nvCxnSpPr>
          <p:cNvPr id="203" name="Google Shape;203;p35"/>
          <p:cNvCxnSpPr/>
          <p:nvPr/>
        </p:nvCxnSpPr>
        <p:spPr>
          <a:xfrm>
            <a:off x="2163167" y="2561400"/>
            <a:ext cx="2674400" cy="335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35"/>
          <p:cNvSpPr txBox="1">
            <a:spLocks noGrp="1"/>
          </p:cNvSpPr>
          <p:nvPr>
            <p:ph type="body" idx="1"/>
          </p:nvPr>
        </p:nvSpPr>
        <p:spPr>
          <a:xfrm>
            <a:off x="5706267" y="2744967"/>
            <a:ext cx="5561200" cy="10464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609585" indent="0">
              <a:spcBef>
                <a:spcPts val="853"/>
              </a:spcBef>
              <a:buNone/>
            </a:pPr>
            <a:r>
              <a:rPr lang="en" sz="2933" dirty="0"/>
              <a:t>Equation:</a:t>
            </a:r>
            <a:br>
              <a:rPr lang="en" sz="2933" dirty="0"/>
            </a:br>
            <a:r>
              <a:rPr lang="en" sz="2933" dirty="0"/>
              <a:t>y=m*</a:t>
            </a:r>
            <a:r>
              <a:rPr lang="en" sz="2933" dirty="0" err="1"/>
              <a:t>x+b</a:t>
            </a:r>
            <a:r>
              <a:rPr lang="en" sz="2933" dirty="0"/>
              <a:t> (2 numbers)</a:t>
            </a:r>
            <a:endParaRPr sz="2933" dirty="0"/>
          </a:p>
          <a:p>
            <a:pPr marL="609585" indent="0">
              <a:spcBef>
                <a:spcPts val="853"/>
              </a:spcBef>
              <a:buNone/>
            </a:pPr>
            <a:endParaRPr sz="2933" dirty="0"/>
          </a:p>
        </p:txBody>
      </p:sp>
      <p:sp>
        <p:nvSpPr>
          <p:cNvPr id="205" name="Google Shape;205;p35"/>
          <p:cNvSpPr txBox="1">
            <a:spLocks noGrp="1"/>
          </p:cNvSpPr>
          <p:nvPr>
            <p:ph type="body" idx="1"/>
          </p:nvPr>
        </p:nvSpPr>
        <p:spPr>
          <a:xfrm>
            <a:off x="4899133" y="4060167"/>
            <a:ext cx="7616400" cy="10464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609585" indent="0">
              <a:spcBef>
                <a:spcPts val="853"/>
              </a:spcBef>
              <a:buNone/>
            </a:pPr>
            <a:r>
              <a:rPr lang="en" sz="2933" dirty="0"/>
              <a:t>Both have the same information in different formats</a:t>
            </a:r>
            <a:endParaRPr sz="2933" dirty="0"/>
          </a:p>
          <a:p>
            <a:pPr marL="609585" indent="0">
              <a:spcBef>
                <a:spcPts val="853"/>
              </a:spcBef>
              <a:buNone/>
            </a:pPr>
            <a:r>
              <a:rPr lang="en" sz="2933" dirty="0"/>
              <a:t>It’s often a lot easier to analyze 2 number than 250,000</a:t>
            </a:r>
            <a:endParaRPr sz="2933" dirty="0"/>
          </a:p>
          <a:p>
            <a:pPr marL="609585" indent="0">
              <a:spcBef>
                <a:spcPts val="853"/>
              </a:spcBef>
              <a:buNone/>
            </a:pPr>
            <a:endParaRPr sz="2933" dirty="0"/>
          </a:p>
          <a:p>
            <a:pPr marL="609585" indent="0">
              <a:spcBef>
                <a:spcPts val="853"/>
              </a:spcBef>
              <a:buNone/>
            </a:pPr>
            <a:endParaRPr sz="293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2E99-1F84-E489-28B6-7F306444F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F41C3-2955-7875-1EBB-9B2021214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PCA </a:t>
            </a:r>
          </a:p>
          <a:p>
            <a:pPr lvl="1"/>
            <a:r>
              <a:rPr lang="en-US" dirty="0"/>
              <a:t>Linear algorithm that finds the directions with the largest variance</a:t>
            </a:r>
          </a:p>
          <a:p>
            <a:pPr lvl="1"/>
            <a:r>
              <a:rPr lang="en-US" dirty="0"/>
              <a:t>You can trust inter and intra cluster distances</a:t>
            </a:r>
          </a:p>
          <a:p>
            <a:pPr lvl="1"/>
            <a:r>
              <a:rPr lang="en-US" dirty="0"/>
              <a:t>You may have more important PCA components than you want to plot</a:t>
            </a:r>
          </a:p>
          <a:p>
            <a:pPr lvl="1"/>
            <a:r>
              <a:rPr lang="en-US" dirty="0"/>
              <a:t>Lossless until you discard higher PC dimensions</a:t>
            </a:r>
          </a:p>
          <a:p>
            <a:r>
              <a:rPr lang="en-US" dirty="0"/>
              <a:t>TSNE/UMAP</a:t>
            </a:r>
          </a:p>
          <a:p>
            <a:pPr lvl="1"/>
            <a:r>
              <a:rPr lang="en-US" dirty="0"/>
              <a:t>Relies on nearest-neighbors information</a:t>
            </a:r>
          </a:p>
          <a:p>
            <a:pPr lvl="1"/>
            <a:r>
              <a:rPr lang="en-US" dirty="0"/>
              <a:t>You can </a:t>
            </a:r>
            <a:r>
              <a:rPr lang="en-US" b="1" dirty="0"/>
              <a:t>not</a:t>
            </a:r>
            <a:r>
              <a:rPr lang="en-US" dirty="0"/>
              <a:t> trust inter and intra cluster distances</a:t>
            </a:r>
          </a:p>
          <a:p>
            <a:pPr lvl="1"/>
            <a:r>
              <a:rPr lang="en-US" dirty="0"/>
              <a:t>You can pick the dimension  size you want to reduce to use</a:t>
            </a:r>
          </a:p>
          <a:p>
            <a:r>
              <a:rPr lang="en-US" dirty="0"/>
              <a:t>What if you want to get the best of both worlds</a:t>
            </a:r>
          </a:p>
          <a:p>
            <a:r>
              <a:rPr lang="en-US" dirty="0"/>
              <a:t>What if you want to use un-structured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63468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37627-AFD3-5B8F-00DE-3FF628698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Unsupervised Learning Vocab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4D15E-6B67-237E-1A8B-7EBC2A3E7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Deep learning uses stack of layers to approximate a function. In unsupervised learning that function is a mapping from your input data to a latent space</a:t>
            </a:r>
          </a:p>
          <a:p>
            <a:r>
              <a:rPr lang="en-US" b="1" dirty="0"/>
              <a:t>Latent space </a:t>
            </a:r>
            <a:r>
              <a:rPr lang="en-US" dirty="0"/>
              <a:t>– often denoted </a:t>
            </a:r>
            <a:r>
              <a:rPr lang="en-US" b="1" dirty="0"/>
              <a:t>z </a:t>
            </a:r>
            <a:r>
              <a:rPr lang="en-US" dirty="0"/>
              <a:t>(like </a:t>
            </a:r>
            <a:r>
              <a:rPr lang="en-US" b="1" dirty="0"/>
              <a:t>x </a:t>
            </a:r>
            <a:r>
              <a:rPr lang="en-US" dirty="0"/>
              <a:t>denotes inputs), think of this like your principal components or outputs of UMAP it’s then transformed space that normally has a lower dimension than the original.</a:t>
            </a:r>
          </a:p>
          <a:p>
            <a:r>
              <a:rPr lang="en-US" b="1" dirty="0"/>
              <a:t>Encoder – </a:t>
            </a:r>
            <a:r>
              <a:rPr lang="en-US" dirty="0"/>
              <a:t>A function that maps x -&gt; z  it ‘encodes’ your input data</a:t>
            </a:r>
          </a:p>
          <a:p>
            <a:r>
              <a:rPr lang="en-US" b="1" dirty="0"/>
              <a:t>Decoder – </a:t>
            </a:r>
            <a:r>
              <a:rPr lang="en-US" dirty="0"/>
              <a:t>A function that maps z -&gt; x  it ‘decodes’ your input data</a:t>
            </a:r>
          </a:p>
          <a:p>
            <a:r>
              <a:rPr lang="en-US" dirty="0"/>
              <a:t>Algorithms may use some variations one or all of these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827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87F7B-04DD-B09C-AC79-F4CC4FCAD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8E2A3-1421-393A-5664-A385D99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524001"/>
            <a:ext cx="11582400" cy="609600"/>
          </a:xfrm>
        </p:spPr>
        <p:txBody>
          <a:bodyPr/>
          <a:lstStyle/>
          <a:p>
            <a:r>
              <a:rPr lang="en-US" dirty="0"/>
              <a:t>A common deep learning model for dimensionality reduction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FDDB5-8FB5-AA25-6A2C-EF6ABBA96F04}"/>
              </a:ext>
            </a:extLst>
          </p:cNvPr>
          <p:cNvSpPr/>
          <p:nvPr/>
        </p:nvSpPr>
        <p:spPr>
          <a:xfrm>
            <a:off x="1283362" y="2209801"/>
            <a:ext cx="1600200" cy="3124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1DE438-F29B-831C-4AAE-89E3A3B08643}"/>
              </a:ext>
            </a:extLst>
          </p:cNvPr>
          <p:cNvSpPr/>
          <p:nvPr/>
        </p:nvSpPr>
        <p:spPr>
          <a:xfrm>
            <a:off x="5130148" y="3355428"/>
            <a:ext cx="762000" cy="832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392ECC-39C7-C9A5-84B4-AC45CA18946E}"/>
              </a:ext>
            </a:extLst>
          </p:cNvPr>
          <p:cNvSpPr/>
          <p:nvPr/>
        </p:nvSpPr>
        <p:spPr>
          <a:xfrm>
            <a:off x="8153400" y="2209801"/>
            <a:ext cx="1676400" cy="3124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Reconstruction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EF158C12-38B6-CAE0-3960-CE50E0EFD0AF}"/>
              </a:ext>
            </a:extLst>
          </p:cNvPr>
          <p:cNvSpPr/>
          <p:nvPr/>
        </p:nvSpPr>
        <p:spPr>
          <a:xfrm rot="5400000">
            <a:off x="2444755" y="2877208"/>
            <a:ext cx="3124200" cy="178938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Encoder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55DFF7DF-22D2-12B2-DD22-9D2ED13C6B7C}"/>
              </a:ext>
            </a:extLst>
          </p:cNvPr>
          <p:cNvSpPr/>
          <p:nvPr/>
        </p:nvSpPr>
        <p:spPr>
          <a:xfrm rot="16200000">
            <a:off x="5538738" y="2877208"/>
            <a:ext cx="3124200" cy="178938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lIns="182880" tIns="0" rIns="91440" bIns="91440" rtlCol="0" anchor="ctr"/>
          <a:lstStyle/>
          <a:p>
            <a:pPr algn="ctr"/>
            <a:r>
              <a:rPr lang="en-US" dirty="0"/>
              <a:t>Decoder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6619C4-E04D-0481-8801-8F809F479253}"/>
              </a:ext>
            </a:extLst>
          </p:cNvPr>
          <p:cNvSpPr txBox="1"/>
          <p:nvPr/>
        </p:nvSpPr>
        <p:spPr>
          <a:xfrm>
            <a:off x="457200" y="5867400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Trained to find the best way to ‘compress’ all the information into z possible to recreate the original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encoder preforms some dimensionality reduction, and the decoder tries to reverse this process</a:t>
            </a:r>
          </a:p>
        </p:txBody>
      </p:sp>
    </p:spTree>
    <p:extLst>
      <p:ext uri="{BB962C8B-B14F-4D97-AF65-F5344CB8AC3E}">
        <p14:creationId xmlns:p14="http://schemas.microsoft.com/office/powerpoint/2010/main" val="2263676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noised digits">
            <a:extLst>
              <a:ext uri="{FF2B5EF4-FFF2-40B4-BE49-F238E27FC236}">
                <a16:creationId xmlns:a16="http://schemas.microsoft.com/office/drawing/2014/main" id="{33A013AC-346F-11C7-5BEA-54C03B02BF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1905000" y="0"/>
            <a:ext cx="76200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ae classes plane">
            <a:extLst>
              <a:ext uri="{FF2B5EF4-FFF2-40B4-BE49-F238E27FC236}">
                <a16:creationId xmlns:a16="http://schemas.microsoft.com/office/drawing/2014/main" id="{955449C6-9349-6932-6A0A-7FE4E04ED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984827"/>
            <a:ext cx="5454737" cy="3484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vae classes plane">
            <a:extLst>
              <a:ext uri="{FF2B5EF4-FFF2-40B4-BE49-F238E27FC236}">
                <a16:creationId xmlns:a16="http://schemas.microsoft.com/office/drawing/2014/main" id="{B9EAE82C-68B2-3539-58A7-BC373E1C7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2515710"/>
            <a:ext cx="4055858" cy="4049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7E5E4E-64A8-1B7D-F966-EE52A549BC63}"/>
              </a:ext>
            </a:extLst>
          </p:cNvPr>
          <p:cNvSpPr txBox="1"/>
          <p:nvPr/>
        </p:nvSpPr>
        <p:spPr>
          <a:xfrm>
            <a:off x="0" y="6488668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blog.keras.io</a:t>
            </a:r>
            <a:r>
              <a:rPr lang="en-US" dirty="0"/>
              <a:t>/building-autoencoders-in-</a:t>
            </a:r>
            <a:r>
              <a:rPr lang="en-US" dirty="0" err="1"/>
              <a:t>keras.html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17C59A5-B2CD-247E-9F86-4284578746CE}"/>
              </a:ext>
            </a:extLst>
          </p:cNvPr>
          <p:cNvCxnSpPr>
            <a:cxnSpLocks/>
            <a:stCxn id="1026" idx="2"/>
          </p:cNvCxnSpPr>
          <p:nvPr/>
        </p:nvCxnSpPr>
        <p:spPr>
          <a:xfrm flipH="1">
            <a:off x="3733800" y="965200"/>
            <a:ext cx="1981200" cy="10196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F46534D-C606-C529-9732-C2511E28EB22}"/>
              </a:ext>
            </a:extLst>
          </p:cNvPr>
          <p:cNvCxnSpPr>
            <a:cxnSpLocks/>
            <a:stCxn id="1028" idx="3"/>
          </p:cNvCxnSpPr>
          <p:nvPr/>
        </p:nvCxnSpPr>
        <p:spPr>
          <a:xfrm>
            <a:off x="6216737" y="3726934"/>
            <a:ext cx="1536743" cy="10736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EBFC3A-1551-34CF-C7D4-789A122A616D}"/>
              </a:ext>
            </a:extLst>
          </p:cNvPr>
          <p:cNvSpPr txBox="1"/>
          <p:nvPr/>
        </p:nvSpPr>
        <p:spPr>
          <a:xfrm>
            <a:off x="5562600" y="147501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AD542E-485F-1C0D-FB73-4D8FCB306553}"/>
              </a:ext>
            </a:extLst>
          </p:cNvPr>
          <p:cNvSpPr txBox="1"/>
          <p:nvPr/>
        </p:nvSpPr>
        <p:spPr>
          <a:xfrm>
            <a:off x="1066800" y="4829187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Latent Space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728DAF-AAB2-DA7F-7B8E-D0C92FED2DD2}"/>
              </a:ext>
            </a:extLst>
          </p:cNvPr>
          <p:cNvSpPr txBox="1"/>
          <p:nvPr/>
        </p:nvSpPr>
        <p:spPr>
          <a:xfrm>
            <a:off x="6392564" y="34290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Decoder</a:t>
            </a:r>
          </a:p>
        </p:txBody>
      </p:sp>
    </p:spTree>
    <p:extLst>
      <p:ext uri="{BB962C8B-B14F-4D97-AF65-F5344CB8AC3E}">
        <p14:creationId xmlns:p14="http://schemas.microsoft.com/office/powerpoint/2010/main" val="333197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627BF-5088-DE6F-7FFD-BA8C4757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80727-9147-FB9B-179C-1BDE15A22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handy feature of Autoencoders is their ability to denoise </a:t>
            </a:r>
          </a:p>
        </p:txBody>
      </p:sp>
      <p:pic>
        <p:nvPicPr>
          <p:cNvPr id="1026" name="Picture 2" descr="denoised digits">
            <a:extLst>
              <a:ext uri="{FF2B5EF4-FFF2-40B4-BE49-F238E27FC236}">
                <a16:creationId xmlns:a16="http://schemas.microsoft.com/office/drawing/2014/main" id="{111546B3-2C63-346C-13D3-67BE876C9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67000"/>
            <a:ext cx="7620000" cy="193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enoised digits">
            <a:extLst>
              <a:ext uri="{FF2B5EF4-FFF2-40B4-BE49-F238E27FC236}">
                <a16:creationId xmlns:a16="http://schemas.microsoft.com/office/drawing/2014/main" id="{0AE5C807-DAB1-560C-24A1-331271F6F2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838200" y="4597400"/>
            <a:ext cx="76200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5BB3A0-72EB-F308-8F09-F78D4495A9BA}"/>
              </a:ext>
            </a:extLst>
          </p:cNvPr>
          <p:cNvSpPr txBox="1"/>
          <p:nvPr/>
        </p:nvSpPr>
        <p:spPr>
          <a:xfrm>
            <a:off x="8839200" y="2895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Noisy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77286-3E35-CD11-C2B7-77396C89A501}"/>
              </a:ext>
            </a:extLst>
          </p:cNvPr>
          <p:cNvSpPr txBox="1"/>
          <p:nvPr/>
        </p:nvSpPr>
        <p:spPr>
          <a:xfrm>
            <a:off x="8839200" y="39624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Reconstructed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93CFD-B564-3DC2-47A0-4128B7EB269B}"/>
              </a:ext>
            </a:extLst>
          </p:cNvPr>
          <p:cNvSpPr txBox="1"/>
          <p:nvPr/>
        </p:nvSpPr>
        <p:spPr>
          <a:xfrm>
            <a:off x="8839200" y="48953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47800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198D-E907-8EC6-83A4-6898E83D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755" y="381000"/>
            <a:ext cx="4854146" cy="1325563"/>
          </a:xfrm>
        </p:spPr>
        <p:txBody>
          <a:bodyPr/>
          <a:lstStyle/>
          <a:p>
            <a:r>
              <a:rPr lang="en-US" dirty="0"/>
              <a:t>Becoming Available as Tools in Genomics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4FC45-09A9-CE55-6647-8E30936A5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256" y="2191876"/>
            <a:ext cx="5235144" cy="3980324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https://www.nature.com/articles/s41598-022-14218-6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scCAN</a:t>
            </a:r>
            <a:r>
              <a:rPr lang="en-US" b="1" dirty="0"/>
              <a:t>: single-cell clustering using autoencoder and network fusion</a:t>
            </a:r>
          </a:p>
          <a:p>
            <a:pPr marL="0" indent="0">
              <a:buNone/>
            </a:pPr>
            <a:r>
              <a:rPr lang="en-US" dirty="0"/>
              <a:t>Lots of exploration in this space, so there are lots of new algorithms to try, this one has a convenient R package</a:t>
            </a:r>
          </a:p>
          <a:p>
            <a:endParaRPr lang="en-US" dirty="0"/>
          </a:p>
        </p:txBody>
      </p:sp>
      <p:pic>
        <p:nvPicPr>
          <p:cNvPr id="2050" name="Picture 2" descr="figure 1">
            <a:extLst>
              <a:ext uri="{FF2B5EF4-FFF2-40B4-BE49-F238E27FC236}">
                <a16:creationId xmlns:a16="http://schemas.microsoft.com/office/drawing/2014/main" id="{3851138F-D00E-F78E-694E-3BC5A9CFB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420" y="1"/>
            <a:ext cx="614044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19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C3EB6-9ADD-D372-5358-63240A4B9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Learning (GANS)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E66BC-67DD-2827-0FFD-E475712A5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3376"/>
            <a:ext cx="5181600" cy="47974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different model with only a generator, its goal is to generate new examples that have the same properties as your data.</a:t>
            </a:r>
          </a:p>
          <a:p>
            <a:r>
              <a:rPr lang="en-US" dirty="0"/>
              <a:t>Usually Better reconstructions that auto-encoders</a:t>
            </a:r>
          </a:p>
          <a:p>
            <a:r>
              <a:rPr lang="en-US" dirty="0"/>
              <a:t>Usually worse latent spaces</a:t>
            </a:r>
          </a:p>
          <a:p>
            <a:r>
              <a:rPr lang="en-US" dirty="0"/>
              <a:t>Application lean toward generating new examples</a:t>
            </a:r>
          </a:p>
          <a:p>
            <a:pPr lvl="1"/>
            <a:r>
              <a:rPr lang="en-US" dirty="0"/>
              <a:t>Therapeutic Proteins</a:t>
            </a:r>
          </a:p>
          <a:p>
            <a:pPr lvl="1"/>
            <a:r>
              <a:rPr lang="en-US" dirty="0"/>
              <a:t>Genomes</a:t>
            </a:r>
          </a:p>
          <a:p>
            <a:pPr lvl="1"/>
            <a:r>
              <a:rPr lang="en-US" dirty="0"/>
              <a:t>Etc.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D3F07-15F5-17F8-EAF0-225B1107C072}"/>
              </a:ext>
            </a:extLst>
          </p:cNvPr>
          <p:cNvSpPr txBox="1"/>
          <p:nvPr/>
        </p:nvSpPr>
        <p:spPr>
          <a:xfrm>
            <a:off x="6673850" y="157797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 https://</a:t>
            </a:r>
            <a:r>
              <a:rPr lang="en-US" dirty="0" err="1"/>
              <a:t>thisstartupdoesnotexist.com</a:t>
            </a:r>
            <a:r>
              <a:rPr lang="en-US" dirty="0"/>
              <a:t>/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7E68BE5-C6CD-FB98-E953-4B7DF1E8E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66354"/>
          <a:stretch/>
        </p:blipFill>
        <p:spPr bwMode="auto">
          <a:xfrm>
            <a:off x="5486400" y="3168143"/>
            <a:ext cx="5998528" cy="3433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1D339C-B84C-4E67-3405-2B9F2B129F59}"/>
              </a:ext>
            </a:extLst>
          </p:cNvPr>
          <p:cNvSpPr txBox="1"/>
          <p:nvPr/>
        </p:nvSpPr>
        <p:spPr>
          <a:xfrm>
            <a:off x="5621814" y="2615085"/>
            <a:ext cx="6388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www.sciencedirect.com</a:t>
            </a:r>
            <a:r>
              <a:rPr lang="en-US" dirty="0"/>
              <a:t>/science/article/</a:t>
            </a:r>
            <a:r>
              <a:rPr lang="en-US" dirty="0" err="1"/>
              <a:t>pii</a:t>
            </a:r>
            <a:r>
              <a:rPr lang="en-US" dirty="0"/>
              <a:t>/S2001037020303068</a:t>
            </a:r>
          </a:p>
        </p:txBody>
      </p:sp>
    </p:spTree>
    <p:extLst>
      <p:ext uri="{BB962C8B-B14F-4D97-AF65-F5344CB8AC3E}">
        <p14:creationId xmlns:p14="http://schemas.microsoft.com/office/powerpoint/2010/main" val="237249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9C4F05E7BDB54C9A10D3B5BD3181D7" ma:contentTypeVersion="11" ma:contentTypeDescription="Create a new document." ma:contentTypeScope="" ma:versionID="3e4b7700f4b96b687db6bab7f1a3d189">
  <xsd:schema xmlns:xsd="http://www.w3.org/2001/XMLSchema" xmlns:xs="http://www.w3.org/2001/XMLSchema" xmlns:p="http://schemas.microsoft.com/office/2006/metadata/properties" xmlns:ns3="a708a1a5-5c61-4fa0-82f1-1f66e9fa9e47" targetNamespace="http://schemas.microsoft.com/office/2006/metadata/properties" ma:root="true" ma:fieldsID="8e239a11099bf5ccfba342e3f8aac9ff" ns3:_="">
    <xsd:import namespace="a708a1a5-5c61-4fa0-82f1-1f66e9fa9e4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08a1a5-5c61-4fa0-82f1-1f66e9fa9e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C5334A-BED3-4971-A870-130427115D32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a708a1a5-5c61-4fa0-82f1-1f66e9fa9e47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DB169F3-3C2E-412D-8084-C85190318C4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776EA4-E208-4A89-8C0C-ABB9BC6CB6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08a1a5-5c61-4fa0-82f1-1f66e9fa9e4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41524</TotalTime>
  <Words>524</Words>
  <Application>Microsoft Macintosh PowerPoint</Application>
  <PresentationFormat>Widescreen</PresentationFormat>
  <Paragraphs>65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Arial</vt:lpstr>
      <vt:lpstr>Calibri Light</vt:lpstr>
      <vt:lpstr>Office Theme</vt:lpstr>
      <vt:lpstr>Un-supervised Deep Learning  Data4ML</vt:lpstr>
      <vt:lpstr>Reminder Dimensionality Reduction</vt:lpstr>
      <vt:lpstr>A Reminder</vt:lpstr>
      <vt:lpstr>Deep Unsupervised Learning Vocab</vt:lpstr>
      <vt:lpstr>Autoencoder</vt:lpstr>
      <vt:lpstr>PowerPoint Presentation</vt:lpstr>
      <vt:lpstr>Denoising </vt:lpstr>
      <vt:lpstr>Becoming Available as Tools in Genomics</vt:lpstr>
      <vt:lpstr>Generative Adversarial Learning (GANS)</vt:lpstr>
      <vt:lpstr>These Networks have produced incredible results for images</vt:lpstr>
      <vt:lpstr>PowerPoint Presentation</vt:lpstr>
      <vt:lpstr>Other Models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Learning</dc:title>
  <dc:creator>Anil</dc:creator>
  <cp:lastModifiedBy>Jake Searcy</cp:lastModifiedBy>
  <cp:revision>82</cp:revision>
  <dcterms:created xsi:type="dcterms:W3CDTF">2022-03-23T04:51:24Z</dcterms:created>
  <dcterms:modified xsi:type="dcterms:W3CDTF">2022-07-07T23:24:10Z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0x010100339C4F05E7BDB54C9A10D3B5BD3181D7</vt:lpwstr>
  </property>
</Properties>
</file>